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5"/>
  </p:notesMasterIdLst>
  <p:sldIdLst>
    <p:sldId id="266" r:id="rId2"/>
    <p:sldId id="265" r:id="rId3"/>
    <p:sldId id="262" r:id="rId4"/>
  </p:sldIdLst>
  <p:sldSz cx="9144000" cy="155448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9036"/>
    <a:srgbClr val="B7E59F"/>
    <a:srgbClr val="B9E0D8"/>
    <a:srgbClr val="FED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DD67F2-08CF-4AA0-9847-A7A51CCD9921}" v="8" dt="2024-08-13T00:54:47.1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89"/>
    <p:restoredTop sz="94311" autoAdjust="0"/>
  </p:normalViewPr>
  <p:slideViewPr>
    <p:cSldViewPr snapToGrid="0">
      <p:cViewPr>
        <p:scale>
          <a:sx n="60" d="100"/>
          <a:sy n="60" d="100"/>
        </p:scale>
        <p:origin x="1638" y="-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2755"/>
          </a:xfrm>
          <a:prstGeom prst="rect">
            <a:avLst/>
          </a:prstGeom>
        </p:spPr>
        <p:txBody>
          <a:bodyPr vert="horz" lIns="96606" tIns="48304" rIns="96606" bIns="4830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2755"/>
          </a:xfrm>
          <a:prstGeom prst="rect">
            <a:avLst/>
          </a:prstGeom>
        </p:spPr>
        <p:txBody>
          <a:bodyPr vert="horz" lIns="96606" tIns="48304" rIns="96606" bIns="48304" rtlCol="0"/>
          <a:lstStyle>
            <a:lvl1pPr algn="r">
              <a:defRPr sz="1300"/>
            </a:lvl1pPr>
          </a:lstStyle>
          <a:p>
            <a:fld id="{390ACF53-C501-4BBA-9F2A-245D8BFFDE99}" type="datetimeFigureOut">
              <a:rPr lang="zh-CN" altLang="en-US" smtClean="0"/>
              <a:t>2025/2/13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51100" y="1252538"/>
            <a:ext cx="1987550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4" rIns="96606" bIns="48304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817" y="4822270"/>
            <a:ext cx="5510530" cy="3945493"/>
          </a:xfrm>
          <a:prstGeom prst="rect">
            <a:avLst/>
          </a:prstGeom>
        </p:spPr>
        <p:txBody>
          <a:bodyPr vert="horz" lIns="96606" tIns="48304" rIns="96606" bIns="48304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1" cy="502754"/>
          </a:xfrm>
          <a:prstGeom prst="rect">
            <a:avLst/>
          </a:prstGeom>
        </p:spPr>
        <p:txBody>
          <a:bodyPr vert="horz" lIns="96606" tIns="48304" rIns="96606" bIns="4830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1" cy="502754"/>
          </a:xfrm>
          <a:prstGeom prst="rect">
            <a:avLst/>
          </a:prstGeom>
        </p:spPr>
        <p:txBody>
          <a:bodyPr vert="horz" lIns="96606" tIns="48304" rIns="96606" bIns="48304" rtlCol="0" anchor="b"/>
          <a:lstStyle>
            <a:lvl1pPr algn="r">
              <a:defRPr sz="1300"/>
            </a:lvl1pPr>
          </a:lstStyle>
          <a:p>
            <a:fld id="{BD86F97C-DD4B-46A6-A860-DDD79FD1B6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0841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51100" y="1252538"/>
            <a:ext cx="1987550" cy="33813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F97C-DD4B-46A6-A860-DDD79FD1B64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8300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51100" y="1252538"/>
            <a:ext cx="1987550" cy="33813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F97C-DD4B-46A6-A860-DDD79FD1B64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9273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44023"/>
            <a:ext cx="7772400" cy="541189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8164619"/>
            <a:ext cx="6858000" cy="37530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2025/2/13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7574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2025/2/13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1706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827617"/>
            <a:ext cx="1971675" cy="13173499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827617"/>
            <a:ext cx="5800725" cy="13173499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2025/2/13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2062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2025/2/13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32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875409"/>
            <a:ext cx="7886700" cy="646620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0402786"/>
            <a:ext cx="7886700" cy="340042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2025/2/13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59725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4138083"/>
            <a:ext cx="3886200" cy="98630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138083"/>
            <a:ext cx="3886200" cy="98630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2025/2/13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1904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27620"/>
            <a:ext cx="7886700" cy="3004609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3810636"/>
            <a:ext cx="3868340" cy="18675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5678170"/>
            <a:ext cx="3868340" cy="83517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3810636"/>
            <a:ext cx="3887391" cy="18675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5678170"/>
            <a:ext cx="3887391" cy="83517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2025/2/13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0341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2025/2/13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0040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2025/2/13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178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36320"/>
            <a:ext cx="2949178" cy="3627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2238167"/>
            <a:ext cx="4629150" cy="110468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663440"/>
            <a:ext cx="2949178" cy="86395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2025/2/13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1830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36320"/>
            <a:ext cx="2949178" cy="3627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2238167"/>
            <a:ext cx="4629150" cy="1104688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663440"/>
            <a:ext cx="2949178" cy="86395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2025/2/13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70014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827620"/>
            <a:ext cx="788670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4138083"/>
            <a:ext cx="788670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14407730"/>
            <a:ext cx="20574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83DE5-E1CF-1E46-BAC7-7DBB921AD267}" type="datetimeFigureOut">
              <a:rPr kumimoji="1" lang="zh-CN" altLang="en-US" smtClean="0"/>
              <a:t>2025/2/13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14407730"/>
            <a:ext cx="30861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14407730"/>
            <a:ext cx="20574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1479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2.jp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D5F9FA9-A241-0F04-963A-C0B2F1A9D326}"/>
              </a:ext>
            </a:extLst>
          </p:cNvPr>
          <p:cNvSpPr/>
          <p:nvPr/>
        </p:nvSpPr>
        <p:spPr>
          <a:xfrm>
            <a:off x="3288409" y="228206"/>
            <a:ext cx="3196974" cy="327007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pc="487" dirty="0">
                <a:solidFill>
                  <a:schemeClr val="bg1"/>
                </a:solidFill>
                <a:latin typeface="Euclid Circular A" panose="020B0504000000000000" pitchFamily="34" charset="0"/>
                <a:ea typeface="Euclid Circular A" panose="020B0504000000000000" pitchFamily="34" charset="0"/>
              </a:rPr>
              <a:t>WEEKLY 2.17-2.21</a:t>
            </a:r>
            <a:endParaRPr kumimoji="1" lang="zh-CN" altLang="en-US" spc="487" dirty="0">
              <a:solidFill>
                <a:schemeClr val="bg1"/>
              </a:solidFill>
              <a:latin typeface="Euclid Circular A" panose="020B0504000000000000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8BEA500-3013-5AD8-672A-C554B8A57CDE}"/>
              </a:ext>
            </a:extLst>
          </p:cNvPr>
          <p:cNvSpPr txBox="1"/>
          <p:nvPr/>
        </p:nvSpPr>
        <p:spPr>
          <a:xfrm>
            <a:off x="2006348" y="507161"/>
            <a:ext cx="5761099" cy="618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3421" b="1" dirty="0">
                <a:solidFill>
                  <a:schemeClr val="tx1">
                    <a:lumMod val="50000"/>
                    <a:lumOff val="50000"/>
                  </a:schemeClr>
                </a:solidFill>
                <a:latin typeface="Euclid Circular A" panose="020B0504000000000000" pitchFamily="34" charset="0"/>
                <a:ea typeface="Euclid Circular A" panose="020B0504000000000000" pitchFamily="34" charset="0"/>
              </a:rPr>
              <a:t>LUNCH MENU</a:t>
            </a:r>
            <a:endParaRPr kumimoji="1" lang="zh-CN" altLang="en-US" sz="3421" b="1" dirty="0">
              <a:solidFill>
                <a:schemeClr val="tx1">
                  <a:lumMod val="50000"/>
                  <a:lumOff val="50000"/>
                </a:schemeClr>
              </a:solidFill>
              <a:latin typeface="Euclid Circular A" panose="020B0504000000000000" pitchFamily="34" charset="0"/>
            </a:endParaRPr>
          </a:p>
        </p:txBody>
      </p:sp>
      <p:pic>
        <p:nvPicPr>
          <p:cNvPr id="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995D6A67-C09D-CB85-D3A5-FD30F1F72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64" y="674586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7B75E79E-8E52-4983-AE46-14599EB91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579080"/>
              </p:ext>
            </p:extLst>
          </p:nvPr>
        </p:nvGraphicFramePr>
        <p:xfrm>
          <a:off x="95361" y="1120154"/>
          <a:ext cx="8953277" cy="8198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091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492058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484124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488091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488091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512822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481522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Euclid Circular A" panose="020B0504000000000000" pitchFamily="34" charset="0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554744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DAILY SOUP</a:t>
                      </a:r>
                      <a:endParaRPr lang="zh-CN" altLang="en-US" sz="1700" b="1" kern="120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  <a:cs typeface="+mn-cs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Hot and sour soup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SimSun" panose="02010600030101010101" pitchFamily="2" charset="-122"/>
                        </a:rPr>
                        <a:t>酸辣汤</a:t>
                      </a:r>
                    </a:p>
                  </a:txBody>
                  <a:tcPr marL="9526" marR="9526" marT="954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Korean tofu soup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韩式嫩豆腐汤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6" marR="9526" marT="955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Seaweed and egg soup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紫菜蛋花汤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6" marR="9526" marT="955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Winter melon and corn soup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冬瓜玉米汤</a:t>
                      </a:r>
                      <a:endParaRPr kumimoji="0" lang="en-US" altLang="zh-CN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Times New Roman"/>
                      </a:endParaRPr>
                    </a:p>
                  </a:txBody>
                  <a:tcPr marL="9526" marR="9526" marT="954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Pork Bone Soup with Corn and Tomato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番茄玉米猪骨汤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6" marR="9526" marT="9540" marB="0" anchor="ctr" horzOverflow="overflow"/>
                </a:tc>
                <a:extLst>
                  <a:ext uri="{0D108BD9-81ED-4DB2-BD59-A6C34878D82A}">
                    <a16:rowId xmlns:a16="http://schemas.microsoft.com/office/drawing/2014/main" val="770731103"/>
                  </a:ext>
                </a:extLst>
              </a:tr>
              <a:tr h="1885231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GLOBAL CUISINE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Thai roast pork neck</a:t>
                      </a:r>
                    </a:p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泰式烤猪颈肉 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Butter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黄油时蔬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Fried rice with seasonal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时蔬炒饭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8146" marR="8146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Stewed beef</a:t>
                      </a:r>
                      <a:b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红烩牛肉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Sautéed Lettuce and lotus root</a:t>
                      </a:r>
                      <a:b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莴笋藕片</a:t>
                      </a:r>
                      <a:b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 Griddle Pancake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烤馕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 Rice </a:t>
                      </a:r>
                    </a:p>
                    <a:p>
                      <a:pPr algn="ctr" rtl="0" fontAlgn="ctr"/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米饭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 anchorCtr="1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Spanish style stewed chicken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西班牙烩鸡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Sautéed Chinese cabbage and pepper with butter</a:t>
                      </a:r>
                    </a:p>
                    <a:p>
                      <a:pPr marL="0" algn="ctr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黄油菜心彩椒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Boiled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Corn</a:t>
                      </a:r>
                      <a:b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煮玉米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 Rice </a:t>
                      </a:r>
                    </a:p>
                    <a:p>
                      <a:pPr algn="ctr" rtl="0" fontAlgn="ctr"/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米饭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Penne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 意大利斜切面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 </a:t>
                      </a: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Italian tomato sausage basil sauce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 </a:t>
                      </a: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意大利番茄鸡肉香肠罗勒酱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Garlic bread</a:t>
                      </a: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 蒜香面包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Beef cheese burger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牛肉芝士汉堡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With potato wedges and cabbage</a:t>
                      </a:r>
                    </a:p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配薯角和拌卷心菜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1978693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ASIAN INFUSION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Steamed chicken with lotus leaves and red dates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荷叶红枣蒸养生鸡</a:t>
                      </a: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Fried tomato and potato chips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番茄炒土豆片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  <a:sym typeface="Gill Sans MT"/>
                        </a:rPr>
                        <a:t>Assorted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什锦蔬菜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Rice 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米饭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Chuncheon iron plate chicken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春川铁板鸡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Korean stir-fried rice cake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韩式炒年糕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Korean japchae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韩式炒杂菜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Rice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米饭</a:t>
                      </a: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Sichuan style Braised Pork belly </a:t>
                      </a:r>
                      <a:endParaRPr lang="zh-CN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川味红烧肉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cauliflower</a:t>
                      </a:r>
                    </a:p>
                    <a:p>
                      <a:pPr algn="ctr" rtl="0" fontAlgn="ctr"/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清炒菜花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1069208" rtl="0" eaLnBrk="1" fontAlgn="ctr" latinLnBrk="0" hangingPunct="1"/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Fried egg and tomato</a:t>
                      </a:r>
                    </a:p>
                    <a:p>
                      <a:pPr marL="0" algn="ctr" defTabSz="1069208" rtl="0" eaLnBrk="1" fontAlgn="ctr" latinLnBrk="0" hangingPunct="1"/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番茄炒蛋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Rice </a:t>
                      </a:r>
                    </a:p>
                    <a:p>
                      <a:pPr algn="ctr" rtl="0" fontAlgn="ctr"/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米饭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 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Sweet and sour fish with pineapple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菠萝咕咾鱼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Scrambled Egg with Cabbage</a:t>
                      </a:r>
                    </a:p>
                    <a:p>
                      <a:pPr marL="0" algn="ctr" defTabSz="913765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鸡蛋炒包菜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3765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Thai fried water spinach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泰式炒空心菜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Rice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米饭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Shanxi Flavorful Crispy Pork</a:t>
                      </a:r>
                    </a:p>
                    <a:p>
                      <a:pPr algn="ctr" rtl="0" fontAlgn="ctr"/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山西椒麻小酥肉</a:t>
                      </a:r>
                      <a:b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Shrimps and wax gourd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海米冬瓜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3765" rtl="0" eaLnBrk="1" fontAlgn="ctr" latinLnBrk="0" hangingPunct="1"/>
                      <a:r>
                        <a:rPr lang="it-IT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omemade </a:t>
                      </a:r>
                      <a:r>
                        <a:rPr lang="it-IT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tofu 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家常豆腐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Rice</a:t>
                      </a:r>
                    </a:p>
                    <a:p>
                      <a:pPr algn="ctr"/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米饭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  <a:tr h="1885256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NOODLE HOUSE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Shanxi oil splashed noodles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陕西油泼臊子面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8146" marR="8146" marT="8169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Crossing-the-bridge noodles</a:t>
                      </a:r>
                    </a:p>
                    <a:p>
                      <a:pPr marL="0" marR="0" lvl="0" indent="0" algn="ctr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过桥米线</a:t>
                      </a:r>
                      <a:endParaRPr lang="en-US" altLang="zh-CN" sz="12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With shredded 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winter bamboo shoots</a:t>
                      </a:r>
                      <a:r>
                        <a:rPr lang="en-US" altLang="zh-CN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, sliced chicken, bean sprouts and </a:t>
                      </a: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fish tofu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配：笋丝、鸡肉片、豆芽、鱼豆腐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52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Chongqing spicy noodles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重庆小面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With Dried bean curd, rape, diced chicken, shredded carrot 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配：卤豆干、油菜、鸡肉丁、胡萝卜丝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9525" marR="9525" marT="9552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Noodles with Soy Bean Paste, Korean Style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SimSun" panose="02010600030101010101" pitchFamily="2" charset="-122"/>
                        </a:rPr>
                        <a:t>韩式炸酱面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SimSun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SimSun" panose="02010600030101010101" pitchFamily="2" charset="-122"/>
                        </a:rPr>
                        <a:t>With cucumber, kimchi and bean sprouts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配：黄瓜、胡萝卜、豆芽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52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Lingshui</a:t>
                      </a:r>
                      <a:r>
                        <a:rPr lang="fr-FR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Sour Rice </a:t>
                      </a:r>
                      <a:r>
                        <a:rPr lang="fr-FR" altLang="zh-CN" sz="12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Noodle</a:t>
                      </a:r>
                      <a:endParaRPr lang="fr-FR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fr-FR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陵水酸粉 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52" marB="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3113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HEALTHY BEVERAGE</a:t>
                      </a:r>
                      <a:endParaRPr lang="zh-CN" altLang="en-US" sz="1700" b="1" kern="120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  <a:cs typeface="+mn-cs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Lemon and cucumber water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柠檬黄瓜水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Snow pear Jasmine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雪梨茉莉花</a:t>
                      </a:r>
                      <a:b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Ume, hawthorn, and mulberry juice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乌梅山楂桑葚汁</a:t>
                      </a:r>
                      <a:b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Qingti</a:t>
                      </a:r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Jasmine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青提茉莉</a:t>
                      </a:r>
                      <a:b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Lemon Passion Fruit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柠檬百香果</a:t>
                      </a:r>
                      <a:endParaRPr lang="en-US" altLang="zh-CN" sz="12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algn="ctr" fontAlgn="ctr"/>
                      <a:b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9268627"/>
                  </a:ext>
                </a:extLst>
              </a:tr>
            </a:tbl>
          </a:graphicData>
        </a:graphic>
      </p:graphicFrame>
      <p:graphicFrame>
        <p:nvGraphicFramePr>
          <p:cNvPr id="5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120735"/>
              </p:ext>
            </p:extLst>
          </p:nvPr>
        </p:nvGraphicFramePr>
        <p:xfrm>
          <a:off x="2268019" y="9342343"/>
          <a:ext cx="6780619" cy="910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224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14983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257601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1000" b="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713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84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1032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361159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760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95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1200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6" name="图片 2" descr="徽标, 公司名称&#10;&#10;描述已自动生成">
            <a:extLst>
              <a:ext uri="{FF2B5EF4-FFF2-40B4-BE49-F238E27FC236}">
                <a16:creationId xmlns:a16="http://schemas.microsoft.com/office/drawing/2014/main" id="{AF8C91EF-3FDD-8E33-94F8-C96C1DD4F0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184" y="9484250"/>
            <a:ext cx="1654257" cy="865442"/>
          </a:xfrm>
          <a:prstGeom prst="rect">
            <a:avLst/>
          </a:prstGeom>
        </p:spPr>
      </p:pic>
      <p:graphicFrame>
        <p:nvGraphicFramePr>
          <p:cNvPr id="23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367107"/>
              </p:ext>
            </p:extLst>
          </p:nvPr>
        </p:nvGraphicFramePr>
        <p:xfrm>
          <a:off x="2127153" y="14166848"/>
          <a:ext cx="6895963" cy="847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431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79225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26215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72438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49327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49327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353682">
                <a:tc>
                  <a:txBody>
                    <a:bodyPr/>
                    <a:lstStyle/>
                    <a:p>
                      <a:r>
                        <a:rPr lang="en-GB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900" b="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431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57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15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377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494135">
                <a:tc>
                  <a:txBody>
                    <a:bodyPr/>
                    <a:lstStyle/>
                    <a:p>
                      <a:r>
                        <a:rPr lang="en-GB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450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18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57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17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350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25" name="图片 10" descr="徽标, 公司名称&#10;&#10;描述已自动生成">
            <a:extLst>
              <a:ext uri="{FF2B5EF4-FFF2-40B4-BE49-F238E27FC236}">
                <a16:creationId xmlns:a16="http://schemas.microsoft.com/office/drawing/2014/main" id="{EA97E16D-BF9C-6BEE-6B27-5282024E16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706" y="14252732"/>
            <a:ext cx="1620568" cy="847817"/>
          </a:xfrm>
          <a:prstGeom prst="rect">
            <a:avLst/>
          </a:prstGeom>
        </p:spPr>
      </p:pic>
      <p:sp>
        <p:nvSpPr>
          <p:cNvPr id="28" name="文本框 6">
            <a:extLst>
              <a:ext uri="{FF2B5EF4-FFF2-40B4-BE49-F238E27FC236}">
                <a16:creationId xmlns:a16="http://schemas.microsoft.com/office/drawing/2014/main" id="{A6F7A03C-7F95-B989-2980-9BE766DA3DAA}"/>
              </a:ext>
            </a:extLst>
          </p:cNvPr>
          <p:cNvSpPr txBox="1"/>
          <p:nvPr/>
        </p:nvSpPr>
        <p:spPr>
          <a:xfrm>
            <a:off x="1608413" y="10235381"/>
            <a:ext cx="6556966" cy="48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566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A LA CARTE</a:t>
            </a:r>
            <a:endParaRPr kumimoji="1" lang="zh-CN" altLang="en-US" sz="3421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2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76F45F2F-A6F4-0AF5-A0EE-AE91D79E2F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85" y="10319332"/>
            <a:ext cx="1421795" cy="1005906"/>
          </a:xfrm>
          <a:prstGeom prst="rect">
            <a:avLst/>
          </a:prstGeom>
        </p:spPr>
      </p:pic>
      <p:graphicFrame>
        <p:nvGraphicFramePr>
          <p:cNvPr id="30" name="表格 10">
            <a:extLst>
              <a:ext uri="{FF2B5EF4-FFF2-40B4-BE49-F238E27FC236}">
                <a16:creationId xmlns:a16="http://schemas.microsoft.com/office/drawing/2014/main" id="{28A8C272-513D-83E0-542D-1A8750D130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808835"/>
              </p:ext>
            </p:extLst>
          </p:nvPr>
        </p:nvGraphicFramePr>
        <p:xfrm>
          <a:off x="283936" y="10657018"/>
          <a:ext cx="8739180" cy="3341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071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319285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506126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449286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579244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782026"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A LA CARTE </a:t>
                      </a:r>
                      <a:endParaRPr lang="zh-CN" altLang="en-US" sz="1700" b="1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it-IT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Bacon floss butter cheese pizza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培根肉松黄油奶酪披萨</a:t>
                      </a:r>
                      <a:r>
                        <a:rPr lang="zh-CN" altLang="en-US" sz="10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 </a:t>
                      </a:r>
                      <a:endParaRPr lang="en-US" altLang="zh-CN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¥15.00 </a:t>
                      </a: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（半张</a:t>
                      </a:r>
                      <a:r>
                        <a:rPr lang="en-US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5</a:t>
                      </a: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寸）</a:t>
                      </a:r>
                      <a:endParaRPr lang="en-US" altLang="zh-CN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zh-CN" altLang="en-US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Octopus balls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章鱼小丸子</a:t>
                      </a:r>
                      <a:r>
                        <a:rPr lang="zh-CN" altLang="en-US" sz="10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 </a:t>
                      </a:r>
                      <a:endParaRPr lang="en-US" altLang="zh-CN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¥15.00 </a:t>
                      </a: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6</a:t>
                      </a: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个）</a:t>
                      </a:r>
                      <a:endParaRPr lang="en-US" altLang="zh-CN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French mutton stew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法式烩羊肉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 </a:t>
                      </a: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（</a:t>
                      </a: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1</a:t>
                      </a: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片</a:t>
                      </a: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100</a:t>
                      </a: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克）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algn="ctr" rtl="0" eaLnBrk="1" fontAlgn="ctr" latinLnBrk="0" hangingPunct="1"/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American roast chicken wings with honey sauce</a:t>
                      </a: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美式蜜汁烤鸡翅根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  </a:t>
                      </a: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（</a:t>
                      </a: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1</a:t>
                      </a: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只）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Times New Roman" panose="02020503050405090304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Calibri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Stir-fried asparagus with tomato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番茄炒芦笋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Rice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米饭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¥48.00 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endParaRPr lang="en-US" altLang="zh-CN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endParaRPr lang="en-US" altLang="zh-CN" sz="10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German roast pork knuckle</a:t>
                      </a:r>
                      <a:b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德式烧猪肘</a:t>
                      </a:r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¥20.00 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2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块）</a:t>
                      </a:r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fontAlgn="ctr" latinLnBrk="0" hangingPunct="1"/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Basil leaf sausage</a:t>
                      </a:r>
                    </a:p>
                    <a:p>
                      <a:pPr marL="0" algn="ctr" rtl="0" eaLnBrk="1" fontAlgn="ctr" latinLnBrk="0" hangingPunct="1"/>
                      <a:r>
                        <a:rPr lang="zh-CN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罗勒叶香肠</a:t>
                      </a:r>
                      <a:endParaRPr lang="en-US" altLang="zh-CN" sz="1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 ¥12.00 </a:t>
                      </a:r>
                      <a:r>
                        <a:rPr lang="zh-CN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（</a:t>
                      </a: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根）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endParaRPr lang="en-US" altLang="zh-CN" sz="10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Pan-fried beef ribs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香煎牛仔骨</a:t>
                      </a:r>
                      <a:endParaRPr lang="en-US" altLang="zh-CN" sz="10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块）</a:t>
                      </a:r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Buttered chicken </a:t>
                      </a:r>
                      <a:br>
                        <a:rPr lang="en-US" altLang="zh-CN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lang="zh-CN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黄油鸡</a:t>
                      </a:r>
                      <a:r>
                        <a:rPr lang="en-US" altLang="zh-CN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Times New Roman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Cajun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卡真时蔬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Rice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米饭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¥48.00 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Spaghetti with tomato sauce and seafood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海鲜茄汁意面</a:t>
                      </a:r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¥18.00 </a:t>
                      </a:r>
                    </a:p>
                    <a:p>
                      <a:pPr algn="ctr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Orleans duck leg</a:t>
                      </a:r>
                      <a:b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奥尔良鸭腿</a:t>
                      </a:r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  ¥18.00 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个）</a:t>
                      </a:r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888133">
                <a:tc vMerge="1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0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86868" marR="86868" marT="43434" marB="4343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Curry Eggplant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咖喱茄子</a:t>
                      </a:r>
                      <a:endParaRPr lang="en-US" altLang="zh-CN" sz="1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¥10.00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Carrot Chickpea with Cumin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孜然炸胡萝卜鹰嘴豆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¥10.00 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31" marR="9531" marT="9531" marB="9531" anchor="ctr" horzOverflow="overflow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Sauteed mushrooms with basil sauce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罗勒酱炒蘑菇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</a:t>
                      </a: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¥8.00 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Stir-fried cabbage with garlic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蒜蓉油麦菜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¥8.00 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8146" marR="8146" marT="8169" marB="0" horzOverflow="overflow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52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Broccoli with butter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黄油西兰花</a:t>
                      </a:r>
                      <a:endParaRPr lang="en-US" altLang="zh-CN" sz="1000" b="0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¥8.00 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Braised eggs with lettuce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莴笋扒蛋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¥12.00 </a:t>
                      </a:r>
                      <a:endParaRPr kumimoji="0" lang="zh-CN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8146" marR="8146" marT="8169" marB="0" horzOverflow="overflow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</a:tbl>
          </a:graphicData>
        </a:graphic>
      </p:graphicFrame>
      <p:pic>
        <p:nvPicPr>
          <p:cNvPr id="35" name="Picture 50">
            <a:extLst>
              <a:ext uri="{FF2B5EF4-FFF2-40B4-BE49-F238E27FC236}">
                <a16:creationId xmlns:a16="http://schemas.microsoft.com/office/drawing/2014/main" id="{F5C574C0-1C7C-DF9F-3FFE-78B725402D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8597" y="12222528"/>
            <a:ext cx="225377" cy="225377"/>
          </a:xfrm>
          <a:prstGeom prst="rect">
            <a:avLst/>
          </a:prstGeom>
        </p:spPr>
      </p:pic>
      <p:pic>
        <p:nvPicPr>
          <p:cNvPr id="37" name="Picture 53">
            <a:extLst>
              <a:ext uri="{FF2B5EF4-FFF2-40B4-BE49-F238E27FC236}">
                <a16:creationId xmlns:a16="http://schemas.microsoft.com/office/drawing/2014/main" id="{C577F478-36EB-3619-0EDC-0B7901F0788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39159" y="2948838"/>
            <a:ext cx="216458" cy="216458"/>
          </a:xfrm>
          <a:prstGeom prst="rect">
            <a:avLst/>
          </a:prstGeom>
        </p:spPr>
      </p:pic>
      <p:pic>
        <p:nvPicPr>
          <p:cNvPr id="39" name="Picture 53">
            <a:extLst>
              <a:ext uri="{FF2B5EF4-FFF2-40B4-BE49-F238E27FC236}">
                <a16:creationId xmlns:a16="http://schemas.microsoft.com/office/drawing/2014/main" id="{B396156C-50ED-229E-7D23-F4907007984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12439" y="2546866"/>
            <a:ext cx="216458" cy="216458"/>
          </a:xfrm>
          <a:prstGeom prst="rect">
            <a:avLst/>
          </a:prstGeom>
        </p:spPr>
      </p:pic>
      <p:pic>
        <p:nvPicPr>
          <p:cNvPr id="41" name="Picture 52">
            <a:extLst>
              <a:ext uri="{FF2B5EF4-FFF2-40B4-BE49-F238E27FC236}">
                <a16:creationId xmlns:a16="http://schemas.microsoft.com/office/drawing/2014/main" id="{4E90466F-0AE2-CC44-F11A-C78AC2E13A6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77191" y="2943519"/>
            <a:ext cx="197060" cy="197060"/>
          </a:xfrm>
          <a:prstGeom prst="rect">
            <a:avLst/>
          </a:prstGeom>
        </p:spPr>
      </p:pic>
      <p:pic>
        <p:nvPicPr>
          <p:cNvPr id="42" name="Picture 52">
            <a:extLst>
              <a:ext uri="{FF2B5EF4-FFF2-40B4-BE49-F238E27FC236}">
                <a16:creationId xmlns:a16="http://schemas.microsoft.com/office/drawing/2014/main" id="{8887374B-8752-C8D9-7406-0CE8CE228C3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317" y="2545204"/>
            <a:ext cx="197060" cy="197060"/>
          </a:xfrm>
          <a:prstGeom prst="rect">
            <a:avLst/>
          </a:prstGeom>
        </p:spPr>
      </p:pic>
      <p:pic>
        <p:nvPicPr>
          <p:cNvPr id="43" name="Picture 56">
            <a:extLst>
              <a:ext uri="{FF2B5EF4-FFF2-40B4-BE49-F238E27FC236}">
                <a16:creationId xmlns:a16="http://schemas.microsoft.com/office/drawing/2014/main" id="{1E9A34A0-44DA-CC8D-B457-7E3B6F7DF64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88299" y="4751032"/>
            <a:ext cx="216458" cy="216458"/>
          </a:xfrm>
          <a:prstGeom prst="rect">
            <a:avLst/>
          </a:prstGeom>
        </p:spPr>
      </p:pic>
      <p:pic>
        <p:nvPicPr>
          <p:cNvPr id="44" name="Picture 56">
            <a:extLst>
              <a:ext uri="{FF2B5EF4-FFF2-40B4-BE49-F238E27FC236}">
                <a16:creationId xmlns:a16="http://schemas.microsoft.com/office/drawing/2014/main" id="{1144B8BB-DA41-AE32-05CC-A4861FC5612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78539" y="4721965"/>
            <a:ext cx="216458" cy="216458"/>
          </a:xfrm>
          <a:prstGeom prst="rect">
            <a:avLst/>
          </a:prstGeom>
        </p:spPr>
      </p:pic>
      <p:pic>
        <p:nvPicPr>
          <p:cNvPr id="45" name="Picture 56">
            <a:extLst>
              <a:ext uri="{FF2B5EF4-FFF2-40B4-BE49-F238E27FC236}">
                <a16:creationId xmlns:a16="http://schemas.microsoft.com/office/drawing/2014/main" id="{9250404F-FE89-3F7E-E1F6-49448E8B4AD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67492" y="1970435"/>
            <a:ext cx="216458" cy="216458"/>
          </a:xfrm>
          <a:prstGeom prst="rect">
            <a:avLst/>
          </a:prstGeom>
        </p:spPr>
      </p:pic>
      <p:pic>
        <p:nvPicPr>
          <p:cNvPr id="46" name="Picture 56">
            <a:extLst>
              <a:ext uri="{FF2B5EF4-FFF2-40B4-BE49-F238E27FC236}">
                <a16:creationId xmlns:a16="http://schemas.microsoft.com/office/drawing/2014/main" id="{B84B3A9C-7481-5FD3-98E1-3196AB21E6C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60398" y="7023957"/>
            <a:ext cx="216458" cy="216458"/>
          </a:xfrm>
          <a:prstGeom prst="rect">
            <a:avLst/>
          </a:prstGeom>
        </p:spPr>
      </p:pic>
      <p:pic>
        <p:nvPicPr>
          <p:cNvPr id="47" name="Picture 56">
            <a:extLst>
              <a:ext uri="{FF2B5EF4-FFF2-40B4-BE49-F238E27FC236}">
                <a16:creationId xmlns:a16="http://schemas.microsoft.com/office/drawing/2014/main" id="{70943EA0-F54A-11CA-517E-B12C0B19F3A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95816" y="7240415"/>
            <a:ext cx="216458" cy="216458"/>
          </a:xfrm>
          <a:prstGeom prst="rect">
            <a:avLst/>
          </a:prstGeom>
        </p:spPr>
      </p:pic>
      <p:pic>
        <p:nvPicPr>
          <p:cNvPr id="48" name="Picture 56">
            <a:extLst>
              <a:ext uri="{FF2B5EF4-FFF2-40B4-BE49-F238E27FC236}">
                <a16:creationId xmlns:a16="http://schemas.microsoft.com/office/drawing/2014/main" id="{44784CAA-B5A8-2BEF-01BA-E461BBB51F8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71248" y="11466986"/>
            <a:ext cx="216458" cy="216458"/>
          </a:xfrm>
          <a:prstGeom prst="rect">
            <a:avLst/>
          </a:prstGeom>
        </p:spPr>
      </p:pic>
      <p:pic>
        <p:nvPicPr>
          <p:cNvPr id="49" name="Picture 56">
            <a:extLst>
              <a:ext uri="{FF2B5EF4-FFF2-40B4-BE49-F238E27FC236}">
                <a16:creationId xmlns:a16="http://schemas.microsoft.com/office/drawing/2014/main" id="{B2148BEB-9E3A-0101-F016-AC78EE2F9EF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53526" y="11728477"/>
            <a:ext cx="216458" cy="216458"/>
          </a:xfrm>
          <a:prstGeom prst="rect">
            <a:avLst/>
          </a:prstGeom>
        </p:spPr>
      </p:pic>
      <p:pic>
        <p:nvPicPr>
          <p:cNvPr id="51" name="Picture 53">
            <a:extLst>
              <a:ext uri="{FF2B5EF4-FFF2-40B4-BE49-F238E27FC236}">
                <a16:creationId xmlns:a16="http://schemas.microsoft.com/office/drawing/2014/main" id="{9574B8A2-643E-B2D0-500D-6611EA4855D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68627" y="12286030"/>
            <a:ext cx="216458" cy="216458"/>
          </a:xfrm>
          <a:prstGeom prst="rect">
            <a:avLst/>
          </a:prstGeom>
        </p:spPr>
      </p:pic>
      <p:pic>
        <p:nvPicPr>
          <p:cNvPr id="3" name="Picture 51">
            <a:extLst>
              <a:ext uri="{FF2B5EF4-FFF2-40B4-BE49-F238E27FC236}">
                <a16:creationId xmlns:a16="http://schemas.microsoft.com/office/drawing/2014/main" id="{5E3F32C4-2C2A-0100-1322-AB45DAF2B95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21801" y="7686075"/>
            <a:ext cx="236148" cy="236148"/>
          </a:xfrm>
          <a:prstGeom prst="rect">
            <a:avLst/>
          </a:prstGeom>
        </p:spPr>
      </p:pic>
      <p:pic>
        <p:nvPicPr>
          <p:cNvPr id="8" name="Picture 52">
            <a:extLst>
              <a:ext uri="{FF2B5EF4-FFF2-40B4-BE49-F238E27FC236}">
                <a16:creationId xmlns:a16="http://schemas.microsoft.com/office/drawing/2014/main" id="{59742CC3-E9BB-BCE0-9F52-BA45C8B2293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40040" y="7686075"/>
            <a:ext cx="236148" cy="236148"/>
          </a:xfrm>
          <a:prstGeom prst="rect">
            <a:avLst/>
          </a:prstGeom>
        </p:spPr>
      </p:pic>
      <p:pic>
        <p:nvPicPr>
          <p:cNvPr id="11" name="Picture 53">
            <a:extLst>
              <a:ext uri="{FF2B5EF4-FFF2-40B4-BE49-F238E27FC236}">
                <a16:creationId xmlns:a16="http://schemas.microsoft.com/office/drawing/2014/main" id="{FD5999A3-92F1-57C5-C709-9DBA43DA03D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95816" y="4620750"/>
            <a:ext cx="216458" cy="216458"/>
          </a:xfrm>
          <a:prstGeom prst="rect">
            <a:avLst/>
          </a:prstGeom>
        </p:spPr>
      </p:pic>
      <p:pic>
        <p:nvPicPr>
          <p:cNvPr id="13" name="Picture 56">
            <a:extLst>
              <a:ext uri="{FF2B5EF4-FFF2-40B4-BE49-F238E27FC236}">
                <a16:creationId xmlns:a16="http://schemas.microsoft.com/office/drawing/2014/main" id="{6248D225-6249-18FE-706C-4DDFB4BA5E4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2451" y="2757142"/>
            <a:ext cx="216458" cy="216458"/>
          </a:xfrm>
          <a:prstGeom prst="rect">
            <a:avLst/>
          </a:prstGeom>
        </p:spPr>
      </p:pic>
      <p:pic>
        <p:nvPicPr>
          <p:cNvPr id="14" name="Picture 55">
            <a:extLst>
              <a:ext uri="{FF2B5EF4-FFF2-40B4-BE49-F238E27FC236}">
                <a16:creationId xmlns:a16="http://schemas.microsoft.com/office/drawing/2014/main" id="{7AE3D14E-2BCE-0433-E2C7-AA6C9BB50F0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05699" y="11521647"/>
            <a:ext cx="279416" cy="279416"/>
          </a:xfrm>
          <a:prstGeom prst="rect">
            <a:avLst/>
          </a:prstGeom>
        </p:spPr>
      </p:pic>
      <p:pic>
        <p:nvPicPr>
          <p:cNvPr id="15" name="Picture 53">
            <a:extLst>
              <a:ext uri="{FF2B5EF4-FFF2-40B4-BE49-F238E27FC236}">
                <a16:creationId xmlns:a16="http://schemas.microsoft.com/office/drawing/2014/main" id="{74FCF214-9673-4532-7A50-9A9DDD0ABF7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91200" y="12293424"/>
            <a:ext cx="225177" cy="225177"/>
          </a:xfrm>
          <a:prstGeom prst="rect">
            <a:avLst/>
          </a:prstGeom>
        </p:spPr>
      </p:pic>
      <p:pic>
        <p:nvPicPr>
          <p:cNvPr id="16" name="Picture 51">
            <a:extLst>
              <a:ext uri="{FF2B5EF4-FFF2-40B4-BE49-F238E27FC236}">
                <a16:creationId xmlns:a16="http://schemas.microsoft.com/office/drawing/2014/main" id="{2CF8ACE5-5F4A-EA20-4602-85407E3BBB1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42257" y="4702499"/>
            <a:ext cx="213360" cy="213360"/>
          </a:xfrm>
          <a:prstGeom prst="rect">
            <a:avLst/>
          </a:prstGeom>
        </p:spPr>
      </p:pic>
      <p:pic>
        <p:nvPicPr>
          <p:cNvPr id="20" name="Picture 53">
            <a:extLst>
              <a:ext uri="{FF2B5EF4-FFF2-40B4-BE49-F238E27FC236}">
                <a16:creationId xmlns:a16="http://schemas.microsoft.com/office/drawing/2014/main" id="{BC7D5EE0-0D7B-8768-6A1D-D6A35CA5CE4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63057" y="6616250"/>
            <a:ext cx="216458" cy="216458"/>
          </a:xfrm>
          <a:prstGeom prst="rect">
            <a:avLst/>
          </a:prstGeom>
        </p:spPr>
      </p:pic>
      <p:pic>
        <p:nvPicPr>
          <p:cNvPr id="21" name="Picture 56">
            <a:extLst>
              <a:ext uri="{FF2B5EF4-FFF2-40B4-BE49-F238E27FC236}">
                <a16:creationId xmlns:a16="http://schemas.microsoft.com/office/drawing/2014/main" id="{FAF66DC7-2E09-99CB-E840-AE76C4E5A87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34460" y="12369062"/>
            <a:ext cx="216458" cy="216458"/>
          </a:xfrm>
          <a:prstGeom prst="rect">
            <a:avLst/>
          </a:prstGeom>
        </p:spPr>
      </p:pic>
      <p:pic>
        <p:nvPicPr>
          <p:cNvPr id="22" name="Picture 52">
            <a:extLst>
              <a:ext uri="{FF2B5EF4-FFF2-40B4-BE49-F238E27FC236}">
                <a16:creationId xmlns:a16="http://schemas.microsoft.com/office/drawing/2014/main" id="{08725E45-15DB-6592-2D09-525F39EC91A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48937" y="11696745"/>
            <a:ext cx="236148" cy="236148"/>
          </a:xfrm>
          <a:prstGeom prst="rect">
            <a:avLst/>
          </a:prstGeom>
        </p:spPr>
      </p:pic>
      <p:pic>
        <p:nvPicPr>
          <p:cNvPr id="24" name="Picture 54">
            <a:extLst>
              <a:ext uri="{FF2B5EF4-FFF2-40B4-BE49-F238E27FC236}">
                <a16:creationId xmlns:a16="http://schemas.microsoft.com/office/drawing/2014/main" id="{A05413CD-3D63-1814-36E9-F9F06672E15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67492" y="12422728"/>
            <a:ext cx="241936" cy="241936"/>
          </a:xfrm>
          <a:prstGeom prst="rect">
            <a:avLst/>
          </a:prstGeom>
        </p:spPr>
      </p:pic>
      <p:pic>
        <p:nvPicPr>
          <p:cNvPr id="26" name="Picture 51">
            <a:extLst>
              <a:ext uri="{FF2B5EF4-FFF2-40B4-BE49-F238E27FC236}">
                <a16:creationId xmlns:a16="http://schemas.microsoft.com/office/drawing/2014/main" id="{0C628EF4-F2DE-B486-BF37-FEE12076BCB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67492" y="11760624"/>
            <a:ext cx="236148" cy="236148"/>
          </a:xfrm>
          <a:prstGeom prst="rect">
            <a:avLst/>
          </a:prstGeom>
        </p:spPr>
      </p:pic>
      <p:pic>
        <p:nvPicPr>
          <p:cNvPr id="2" name="Picture 49">
            <a:extLst>
              <a:ext uri="{FF2B5EF4-FFF2-40B4-BE49-F238E27FC236}">
                <a16:creationId xmlns:a16="http://schemas.microsoft.com/office/drawing/2014/main" id="{57C58F5B-29D6-913E-B039-63DE15A43B7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0989" y="5205378"/>
            <a:ext cx="270812" cy="270812"/>
          </a:xfrm>
          <a:prstGeom prst="rect">
            <a:avLst/>
          </a:prstGeom>
        </p:spPr>
      </p:pic>
      <p:pic>
        <p:nvPicPr>
          <p:cNvPr id="18" name="Picture 53">
            <a:extLst>
              <a:ext uri="{FF2B5EF4-FFF2-40B4-BE49-F238E27FC236}">
                <a16:creationId xmlns:a16="http://schemas.microsoft.com/office/drawing/2014/main" id="{F8DA597A-01F4-392E-570E-9F1154B6360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317" y="4740346"/>
            <a:ext cx="216458" cy="216458"/>
          </a:xfrm>
          <a:prstGeom prst="rect">
            <a:avLst/>
          </a:prstGeom>
        </p:spPr>
      </p:pic>
      <p:pic>
        <p:nvPicPr>
          <p:cNvPr id="12" name="Picture 51">
            <a:extLst>
              <a:ext uri="{FF2B5EF4-FFF2-40B4-BE49-F238E27FC236}">
                <a16:creationId xmlns:a16="http://schemas.microsoft.com/office/drawing/2014/main" id="{2B7E0353-84E4-8774-7E91-3AAD63BDFD1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16102" y="6618600"/>
            <a:ext cx="236148" cy="236148"/>
          </a:xfrm>
          <a:prstGeom prst="rect">
            <a:avLst/>
          </a:prstGeom>
        </p:spPr>
      </p:pic>
      <p:pic>
        <p:nvPicPr>
          <p:cNvPr id="17" name="Picture 53">
            <a:extLst>
              <a:ext uri="{FF2B5EF4-FFF2-40B4-BE49-F238E27FC236}">
                <a16:creationId xmlns:a16="http://schemas.microsoft.com/office/drawing/2014/main" id="{A97D29D4-DF16-C7C4-345F-B44105FB50A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1999" y="6841563"/>
            <a:ext cx="262619" cy="262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706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D5F9FA9-A241-0F04-963A-C0B2F1A9D326}"/>
              </a:ext>
            </a:extLst>
          </p:cNvPr>
          <p:cNvSpPr/>
          <p:nvPr/>
        </p:nvSpPr>
        <p:spPr>
          <a:xfrm>
            <a:off x="3390047" y="2418805"/>
            <a:ext cx="3196974" cy="327007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 spc="487" dirty="0">
                <a:solidFill>
                  <a:schemeClr val="bg1"/>
                </a:solidFill>
                <a:latin typeface="Gill Sans MT" panose="020B0502020104020203" pitchFamily="34" charset="0"/>
              </a:rPr>
              <a:t>WEEKLY 2.17-2.21</a:t>
            </a:r>
            <a:endParaRPr kumimoji="1" lang="zh-CN" altLang="en-US" sz="1600" spc="487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8BEA500-3013-5AD8-672A-C554B8A57CDE}"/>
              </a:ext>
            </a:extLst>
          </p:cNvPr>
          <p:cNvSpPr txBox="1"/>
          <p:nvPr/>
        </p:nvSpPr>
        <p:spPr>
          <a:xfrm>
            <a:off x="2107985" y="2736937"/>
            <a:ext cx="5761099" cy="55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993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BOARDING MENU</a:t>
            </a:r>
            <a:endParaRPr kumimoji="1" lang="zh-CN" altLang="en-US" sz="2993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995D6A67-C09D-CB85-D3A5-FD30F1F72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964" y="2735851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7B75E79E-8E52-4983-AE46-14599EB91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043372"/>
              </p:ext>
            </p:extLst>
          </p:nvPr>
        </p:nvGraphicFramePr>
        <p:xfrm>
          <a:off x="269352" y="3169798"/>
          <a:ext cx="8694174" cy="7259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029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449029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449029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449029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449029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449029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517440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2510630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BREAKFAST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kern="12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Vegetable With Corn Soup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100" b="0" i="0" kern="12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蔬菜玉米汤</a:t>
                      </a:r>
                      <a:endParaRPr kumimoji="0" lang="en-US" altLang="zh-CN" sz="1100" b="0" i="0" kern="12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Pickled potato shreds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酱香土豆丝</a:t>
                      </a: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Wrap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卷饼</a:t>
                      </a: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Boiled eggs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水煮蛋</a:t>
                      </a:r>
                      <a:endParaRPr lang="en-US" altLang="zh-CN" sz="1100" b="0" i="0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Fried chicken fillet</a:t>
                      </a: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炸鸡柳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zh-CN" altLang="en-US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Healthy millet congee  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养生小米粥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Herb roast chicken breast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香草烤鸡胸肉</a:t>
                      </a:r>
                      <a:endParaRPr lang="en-US" altLang="zh-CN" sz="1100" b="0" i="0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Croissant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牛角包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Sautéed Egg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摊鸡蛋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90204" pitchFamily="34" charset="0"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Seasonal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90204" pitchFamily="34" charset="0"/>
                        <a:buNone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季节蔬菜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itchFamily="34" charset="0"/>
                      </a:endParaRPr>
                    </a:p>
                    <a:p>
                      <a:pPr marL="0" lvl="1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en-US" altLang="zh-CN" sz="12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Beef panini</a:t>
                      </a:r>
                    </a:p>
                    <a:p>
                      <a:pPr marL="0" lvl="1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itchFamily="34" charset="0"/>
                        </a:rPr>
                        <a:t>牛肉帕尼尼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itchFamily="34" charset="0"/>
                      </a:endParaRP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itchFamily="34" charset="0"/>
                        </a:rPr>
                        <a:t>（生菜叶、西红柿片）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itchFamily="34" charset="0"/>
                      </a:endParaRP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itchFamily="34" charset="0"/>
                        </a:rPr>
                        <a:t>Fried egg</a:t>
                      </a: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itchFamily="34" charset="0"/>
                        </a:rPr>
                        <a:t>煎蛋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Boiled Chinese flowering cabbage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白灼菜心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dirty="0"/>
                        <a:t>Oat 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燕麦牛奶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en-US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Tomato &amp; Egg Noodles Soup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西红柿鸡蛋汤面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Egg and ham sandwich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鸡蛋火腿三明治</a:t>
                      </a:r>
                      <a:endParaRPr lang="en-US" altLang="zh-CN" sz="1100" b="0" i="0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Steamed corn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蒸玉米</a:t>
                      </a: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Seasonal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季节蔬菜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  <a:endParaRPr lang="en-US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Black Rice Congee</a:t>
                      </a: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中式紫米粥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Crispy beef pie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酥皮牛肉馅饼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Tea egg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茶叶蛋</a:t>
                      </a:r>
                      <a:endParaRPr lang="en-US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Stir-fried cabbage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清炒奶白菜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</a:txBody>
                  <a:tcPr marL="9525" marR="9525" marT="9526" marB="0" anchor="ctr" horzOverflow="overflow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2033267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DINNER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Carrot Vermicelli Soup </a:t>
                      </a:r>
                    </a:p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胡萝卜粉丝汤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100" b="0" i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Honey sauce roasted chicken legs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sym typeface="+mn-ea"/>
                        </a:rPr>
                        <a:t>蜜汁烤鸡腿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Braised Lamb with Soy Sauce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红焖羊肉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Mushrooms Vegetable 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香菇油菜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Baked Potato</a:t>
                      </a:r>
                    </a:p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焗土豆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Rice</a:t>
                      </a:r>
                      <a:endParaRPr lang="zh-CN" altLang="en-US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米饭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Dry Shrimp in Tofu Soup 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虾皮豆腐汤</a:t>
                      </a: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 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 panose="02020503050405090304"/>
                          <a:ea typeface="Times New Roman" panose="02020503050405090304"/>
                          <a:cs typeface="Times New Roman" panose="02020503050405090304"/>
                          <a:sym typeface="Times New Roman" panose="02020503050405090304"/>
                        </a:defRPr>
                      </a:pP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Pesto pasta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503050405090304"/>
                          <a:ea typeface="Times New Roman" panose="02020503050405090304"/>
                          <a:cs typeface="Times New Roman" panose="02020503050405090304"/>
                          <a:sym typeface="Times New Roman" panose="02020503050405090304"/>
                        </a:defRPr>
                      </a:pPr>
                      <a:r>
                        <a:rPr lang="zh-CN" altLang="en-US" sz="1100" b="0" i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宋体" pitchFamily="2" charset="-122"/>
                        </a:rPr>
                        <a:t>青酱意大利</a:t>
                      </a:r>
                      <a:r>
                        <a:rPr kumimoji="0" lang="zh-CN" altLang="en-US" sz="1100" b="0" i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宋体" pitchFamily="2" charset="-122"/>
                        </a:rPr>
                        <a:t>面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Chips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薯条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fish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炸鱼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Stir-fried Broccoli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清炒西兰花 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Rice</a:t>
                      </a:r>
                      <a:endParaRPr lang="zh-CN" altLang="en-US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米饭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SimSun" panose="02010600030101010101" pitchFamily="2" charset="-122"/>
                        </a:rPr>
                        <a:t> </a:t>
                      </a: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Tomato and Cabbage Soup </a:t>
                      </a: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番茄卷心菜汤</a:t>
                      </a: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Japanese Chicken in curry sauce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日式咖喱鸡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shredded pork with parsley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香芹炒肉丝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Mixed Vegetable 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黄油什锦蔬菜 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Sweet and sour lotus root slices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糖醋藕片 </a:t>
                      </a: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Rice</a:t>
                      </a:r>
                      <a:endParaRPr lang="zh-CN" altLang="en-US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米饭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Corn porridge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玉米粥</a:t>
                      </a: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Boiled glutinous rice flour cake </a:t>
                      </a: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with sliced pork and cabbage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白菜肉片汤年糕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Beef cubes with color pepper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彩椒牛肉粒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Hand-shredded cabbage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手撕包菜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Chicken and shredded potatoes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鸡肉土豆丝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Rice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米饭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  <a:tr h="109483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Salad &amp; Drink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Times New Roman"/>
                        </a:rPr>
                        <a:t>Broccoli</a:t>
                      </a:r>
                      <a:r>
                        <a:rPr lang="en-US" altLang="zh-CN" sz="1100" b="0" i="0" dirty="0">
                          <a:solidFill>
                            <a:prstClr val="black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Salad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西兰花沙拉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切片季节水果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水，温泡水果饮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503050405090304"/>
                          <a:ea typeface="Times New Roman" panose="02020503050405090304"/>
                          <a:cs typeface="Times New Roman" panose="02020503050405090304"/>
                          <a:sym typeface="Times New Roman" panose="02020503050405090304"/>
                        </a:defRPr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Times New Roman" panose="02020503050405090304"/>
                        </a:rPr>
                        <a:t>Potato salad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503050405090304"/>
                          <a:ea typeface="Times New Roman" panose="02020503050405090304"/>
                          <a:cs typeface="Times New Roman" panose="02020503050405090304"/>
                          <a:sym typeface="Times New Roman" panose="02020503050405090304"/>
                        </a:defRPr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土豆沙拉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切片季节水果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水，温泡水果饮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algn="ctr" defTabSz="914400" rtl="0" eaLnBrk="1" latinLnBrk="0" hangingPunct="1"/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Lettuce and cucumber salad</a:t>
                      </a:r>
                    </a:p>
                    <a:p>
                      <a:pPr marL="0" algn="ctr" defTabSz="914400" rtl="0" eaLnBrk="1" latinLnBrk="0" hangingPunct="1"/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生菜黄瓜沙拉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切片季节水果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水，温泡水果饮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algn="ctr" defTabSz="914400" rtl="0" eaLnBrk="1" latinLnBrk="0" hangingPunct="1"/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 altLang="zh-CN" sz="1100" b="0" i="0" dirty="0">
                          <a:solidFill>
                            <a:prstClr val="black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Pasta Salad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意式面条沙拉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切片季节水果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水，温泡水果饮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466728"/>
              </p:ext>
            </p:extLst>
          </p:nvPr>
        </p:nvGraphicFramePr>
        <p:xfrm>
          <a:off x="2196864" y="11319540"/>
          <a:ext cx="6766662" cy="910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565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58989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374069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latin typeface="Gill Sans MT" panose="020B0502020104020203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1000" b="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431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17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57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Fat(g)</a:t>
                      </a:r>
                    </a:p>
                    <a:p>
                      <a:r>
                        <a:rPr lang="en-US" altLang="zh-CN" sz="1000" b="0" dirty="0"/>
                        <a:t>15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Sodium(mg)</a:t>
                      </a:r>
                    </a:p>
                    <a:p>
                      <a:r>
                        <a:rPr lang="en-US" altLang="zh-CN" sz="1000" b="0" dirty="0"/>
                        <a:t>377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523957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1000" b="0" dirty="0">
                          <a:solidFill>
                            <a:schemeClr val="bg1"/>
                          </a:solidFill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1000" b="0" dirty="0">
                          <a:solidFill>
                            <a:schemeClr val="bg1"/>
                          </a:solidFill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450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18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57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17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350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8" name="图片 7" descr="徽标, 公司名称&#10;&#10;描述已自动生成">
            <a:extLst>
              <a:ext uri="{FF2B5EF4-FFF2-40B4-BE49-F238E27FC236}">
                <a16:creationId xmlns:a16="http://schemas.microsoft.com/office/drawing/2014/main" id="{236EE554-FC20-FA9B-E17F-9D3920D876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099" y="11429866"/>
            <a:ext cx="1529660" cy="800258"/>
          </a:xfrm>
          <a:prstGeom prst="rect">
            <a:avLst/>
          </a:prstGeom>
        </p:spPr>
      </p:pic>
      <p:pic>
        <p:nvPicPr>
          <p:cNvPr id="20" name="Picture 53">
            <a:extLst>
              <a:ext uri="{FF2B5EF4-FFF2-40B4-BE49-F238E27FC236}">
                <a16:creationId xmlns:a16="http://schemas.microsoft.com/office/drawing/2014/main" id="{5037EFC0-EAF4-0090-E95C-214C8D35D66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33584" y="6967437"/>
            <a:ext cx="280913" cy="280913"/>
          </a:xfrm>
          <a:prstGeom prst="rect">
            <a:avLst/>
          </a:prstGeom>
        </p:spPr>
      </p:pic>
      <p:pic>
        <p:nvPicPr>
          <p:cNvPr id="22" name="Picture 56">
            <a:extLst>
              <a:ext uri="{FF2B5EF4-FFF2-40B4-BE49-F238E27FC236}">
                <a16:creationId xmlns:a16="http://schemas.microsoft.com/office/drawing/2014/main" id="{20A9A3C9-D0D3-3483-F23E-9AD9B2A0FF3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72657" y="4690499"/>
            <a:ext cx="230875" cy="230875"/>
          </a:xfrm>
          <a:prstGeom prst="rect">
            <a:avLst/>
          </a:prstGeom>
        </p:spPr>
      </p:pic>
      <p:pic>
        <p:nvPicPr>
          <p:cNvPr id="25" name="Picture 53">
            <a:extLst>
              <a:ext uri="{FF2B5EF4-FFF2-40B4-BE49-F238E27FC236}">
                <a16:creationId xmlns:a16="http://schemas.microsoft.com/office/drawing/2014/main" id="{20BEB5E2-525C-8B84-5218-A6417775E8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68318" y="6967437"/>
            <a:ext cx="230874" cy="230874"/>
          </a:xfrm>
          <a:prstGeom prst="rect">
            <a:avLst/>
          </a:prstGeom>
        </p:spPr>
      </p:pic>
      <p:pic>
        <p:nvPicPr>
          <p:cNvPr id="26" name="Picture 56">
            <a:extLst>
              <a:ext uri="{FF2B5EF4-FFF2-40B4-BE49-F238E27FC236}">
                <a16:creationId xmlns:a16="http://schemas.microsoft.com/office/drawing/2014/main" id="{53BE702D-6E3C-46A2-DBEA-6518FE02166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50683" y="7548663"/>
            <a:ext cx="230875" cy="230875"/>
          </a:xfrm>
          <a:prstGeom prst="rect">
            <a:avLst/>
          </a:prstGeom>
        </p:spPr>
      </p:pic>
      <p:pic>
        <p:nvPicPr>
          <p:cNvPr id="28" name="Picture 52">
            <a:extLst>
              <a:ext uri="{FF2B5EF4-FFF2-40B4-BE49-F238E27FC236}">
                <a16:creationId xmlns:a16="http://schemas.microsoft.com/office/drawing/2014/main" id="{3ED42962-5B30-A586-6822-B6BCC270550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08784" y="7464198"/>
            <a:ext cx="230875" cy="230875"/>
          </a:xfrm>
          <a:prstGeom prst="rect">
            <a:avLst/>
          </a:prstGeom>
        </p:spPr>
      </p:pic>
      <p:pic>
        <p:nvPicPr>
          <p:cNvPr id="30" name="Picture 52">
            <a:extLst>
              <a:ext uri="{FF2B5EF4-FFF2-40B4-BE49-F238E27FC236}">
                <a16:creationId xmlns:a16="http://schemas.microsoft.com/office/drawing/2014/main" id="{715181A0-A5FE-6E5C-D571-562211DFD90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18526" y="4461347"/>
            <a:ext cx="230875" cy="230875"/>
          </a:xfrm>
          <a:prstGeom prst="rect">
            <a:avLst/>
          </a:prstGeom>
        </p:spPr>
      </p:pic>
      <p:pic>
        <p:nvPicPr>
          <p:cNvPr id="5" name="Picture 49">
            <a:extLst>
              <a:ext uri="{FF2B5EF4-FFF2-40B4-BE49-F238E27FC236}">
                <a16:creationId xmlns:a16="http://schemas.microsoft.com/office/drawing/2014/main" id="{2855610C-80EB-B191-CD04-F49EDBDDF88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79699" y="6753730"/>
            <a:ext cx="230875" cy="230875"/>
          </a:xfrm>
          <a:prstGeom prst="rect">
            <a:avLst/>
          </a:prstGeom>
        </p:spPr>
      </p:pic>
      <p:pic>
        <p:nvPicPr>
          <p:cNvPr id="13" name="Picture 55">
            <a:extLst>
              <a:ext uri="{FF2B5EF4-FFF2-40B4-BE49-F238E27FC236}">
                <a16:creationId xmlns:a16="http://schemas.microsoft.com/office/drawing/2014/main" id="{AC42A40D-EDE1-3CF0-2682-917B5641CD0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3072" y="7484835"/>
            <a:ext cx="241936" cy="241936"/>
          </a:xfrm>
          <a:prstGeom prst="rect">
            <a:avLst/>
          </a:prstGeom>
        </p:spPr>
      </p:pic>
      <p:pic>
        <p:nvPicPr>
          <p:cNvPr id="2" name="Picture 53">
            <a:extLst>
              <a:ext uri="{FF2B5EF4-FFF2-40B4-BE49-F238E27FC236}">
                <a16:creationId xmlns:a16="http://schemas.microsoft.com/office/drawing/2014/main" id="{8542BEE0-B87A-C231-9E9A-07F07DE110D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2771" y="4369567"/>
            <a:ext cx="233130" cy="233130"/>
          </a:xfrm>
          <a:prstGeom prst="rect">
            <a:avLst/>
          </a:prstGeom>
        </p:spPr>
      </p:pic>
      <p:pic>
        <p:nvPicPr>
          <p:cNvPr id="3" name="Picture 52">
            <a:extLst>
              <a:ext uri="{FF2B5EF4-FFF2-40B4-BE49-F238E27FC236}">
                <a16:creationId xmlns:a16="http://schemas.microsoft.com/office/drawing/2014/main" id="{D082F067-8C4E-05DC-00E3-400C702DC89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50242" y="4138692"/>
            <a:ext cx="230875" cy="230875"/>
          </a:xfrm>
          <a:prstGeom prst="rect">
            <a:avLst/>
          </a:prstGeom>
        </p:spPr>
      </p:pic>
      <p:pic>
        <p:nvPicPr>
          <p:cNvPr id="6" name="Picture 53">
            <a:extLst>
              <a:ext uri="{FF2B5EF4-FFF2-40B4-BE49-F238E27FC236}">
                <a16:creationId xmlns:a16="http://schemas.microsoft.com/office/drawing/2014/main" id="{C39628BC-16AA-78F8-250E-90BC75180CF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25803" y="5376426"/>
            <a:ext cx="233130" cy="233130"/>
          </a:xfrm>
          <a:prstGeom prst="rect">
            <a:avLst/>
          </a:prstGeom>
        </p:spPr>
      </p:pic>
      <p:pic>
        <p:nvPicPr>
          <p:cNvPr id="12" name="Picture 51">
            <a:extLst>
              <a:ext uri="{FF2B5EF4-FFF2-40B4-BE49-F238E27FC236}">
                <a16:creationId xmlns:a16="http://schemas.microsoft.com/office/drawing/2014/main" id="{F53B8A02-1650-5A91-E61F-C682E7DA0B5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87309" y="7690889"/>
            <a:ext cx="236148" cy="236148"/>
          </a:xfrm>
          <a:prstGeom prst="rect">
            <a:avLst/>
          </a:prstGeom>
        </p:spPr>
      </p:pic>
      <p:pic>
        <p:nvPicPr>
          <p:cNvPr id="15" name="Picture 49">
            <a:extLst>
              <a:ext uri="{FF2B5EF4-FFF2-40B4-BE49-F238E27FC236}">
                <a16:creationId xmlns:a16="http://schemas.microsoft.com/office/drawing/2014/main" id="{0F0594E3-BC06-CDC3-9ACE-119317BC048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79698" y="7078053"/>
            <a:ext cx="230875" cy="230875"/>
          </a:xfrm>
          <a:prstGeom prst="rect">
            <a:avLst/>
          </a:prstGeom>
        </p:spPr>
      </p:pic>
      <p:pic>
        <p:nvPicPr>
          <p:cNvPr id="11" name="Picture 53">
            <a:extLst>
              <a:ext uri="{FF2B5EF4-FFF2-40B4-BE49-F238E27FC236}">
                <a16:creationId xmlns:a16="http://schemas.microsoft.com/office/drawing/2014/main" id="{E0C4F72F-35BB-7DEE-EF5A-26C7487566E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83753" y="8353406"/>
            <a:ext cx="230874" cy="230874"/>
          </a:xfrm>
          <a:prstGeom prst="rect">
            <a:avLst/>
          </a:prstGeom>
        </p:spPr>
      </p:pic>
      <p:pic>
        <p:nvPicPr>
          <p:cNvPr id="14" name="Picture 56">
            <a:extLst>
              <a:ext uri="{FF2B5EF4-FFF2-40B4-BE49-F238E27FC236}">
                <a16:creationId xmlns:a16="http://schemas.microsoft.com/office/drawing/2014/main" id="{A8B9143D-50AF-1255-AF98-C6AFF3DDA70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72657" y="7017706"/>
            <a:ext cx="230875" cy="23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4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D5F9FA9-A241-0F04-963A-C0B2F1A9D326}"/>
              </a:ext>
            </a:extLst>
          </p:cNvPr>
          <p:cNvSpPr/>
          <p:nvPr/>
        </p:nvSpPr>
        <p:spPr>
          <a:xfrm>
            <a:off x="2879363" y="5173597"/>
            <a:ext cx="3385274" cy="495633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pc="487" dirty="0">
                <a:solidFill>
                  <a:schemeClr val="bg1"/>
                </a:solidFill>
                <a:latin typeface="Gill Sans MT" panose="020B0502020104020203" pitchFamily="34" charset="0"/>
              </a:rPr>
              <a:t>WEEKLY 2.17-2.21</a:t>
            </a:r>
            <a:endParaRPr kumimoji="1" lang="zh-CN" altLang="en-US" spc="487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8BEA500-3013-5AD8-672A-C554B8A57CDE}"/>
              </a:ext>
            </a:extLst>
          </p:cNvPr>
          <p:cNvSpPr txBox="1"/>
          <p:nvPr/>
        </p:nvSpPr>
        <p:spPr>
          <a:xfrm>
            <a:off x="1293517" y="5809928"/>
            <a:ext cx="6556966" cy="1013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566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SNACK MENU</a:t>
            </a:r>
          </a:p>
          <a:p>
            <a:pPr algn="ctr"/>
            <a:endParaRPr kumimoji="1" lang="zh-CN" altLang="en-US" sz="3421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995D6A67-C09D-CB85-D3A5-FD30F1F72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104" y="5958331"/>
            <a:ext cx="1421795" cy="1005906"/>
          </a:xfrm>
          <a:prstGeom prst="rect">
            <a:avLst/>
          </a:prstGeom>
        </p:spPr>
      </p:pic>
      <p:graphicFrame>
        <p:nvGraphicFramePr>
          <p:cNvPr id="16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655981"/>
              </p:ext>
            </p:extLst>
          </p:nvPr>
        </p:nvGraphicFramePr>
        <p:xfrm>
          <a:off x="1726899" y="9302232"/>
          <a:ext cx="6612876" cy="1017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371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34921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474347">
                <a:tc>
                  <a:txBody>
                    <a:bodyPr/>
                    <a:lstStyle/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Nutritional Facts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713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29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84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Fat(g)</a:t>
                      </a:r>
                    </a:p>
                    <a:p>
                      <a:r>
                        <a:rPr lang="en-US" altLang="zh-CN" sz="1000" b="0" dirty="0"/>
                        <a:t>29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Sodium(mg)</a:t>
                      </a:r>
                    </a:p>
                    <a:p>
                      <a:r>
                        <a:rPr lang="en-US" altLang="zh-CN" sz="1000" b="0" dirty="0"/>
                        <a:t>1032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543508">
                <a:tc>
                  <a:txBody>
                    <a:bodyPr/>
                    <a:lstStyle/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Nutritional Recommendation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GB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摄入营养</a:t>
                      </a:r>
                      <a:r>
                        <a:rPr lang="zh-CN" altLang="en-US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760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30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95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29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1200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2" name="图片 1" descr="徽标, 公司名称&#10;&#10;描述已自动生成">
            <a:extLst>
              <a:ext uri="{FF2B5EF4-FFF2-40B4-BE49-F238E27FC236}">
                <a16:creationId xmlns:a16="http://schemas.microsoft.com/office/drawing/2014/main" id="{D48DECD7-9998-9979-1A72-7F6367F66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923" y="9559921"/>
            <a:ext cx="1453026" cy="760166"/>
          </a:xfrm>
          <a:prstGeom prst="rect">
            <a:avLst/>
          </a:prstGeom>
        </p:spPr>
      </p:pic>
      <p:graphicFrame>
        <p:nvGraphicFramePr>
          <p:cNvPr id="3" name="表格 10">
            <a:extLst>
              <a:ext uri="{FF2B5EF4-FFF2-40B4-BE49-F238E27FC236}">
                <a16:creationId xmlns:a16="http://schemas.microsoft.com/office/drawing/2014/main" id="{142115BF-E171-2596-8F7A-B87058FBBC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989493"/>
              </p:ext>
            </p:extLst>
          </p:nvPr>
        </p:nvGraphicFramePr>
        <p:xfrm>
          <a:off x="292367" y="6471100"/>
          <a:ext cx="8077777" cy="236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630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201963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442058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699795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MORNING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Y2-Y6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Soda Biscuit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苏打饼干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Hami Melon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哈密瓜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7" marB="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Red bean bread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红豆千层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503050405090304" pitchFamily="18" charset="0"/>
                          <a:sym typeface="+mn-ea"/>
                        </a:rPr>
                        <a:t>Cherry Tomato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503050405090304" pitchFamily="18" charset="0"/>
                        </a:rPr>
                        <a:t>圣女果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Corn cake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黄金玉米饼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Dragon fruit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火龙果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Shredded bread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手撕面包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Orange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橙子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Steamed custard bun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奶黄包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Pear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香梨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1026581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AFTERNOON</a:t>
                      </a:r>
                    </a:p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Y2-Y6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Meat floss on toast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肉松吐司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Apple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苹果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Croissant</a:t>
                      </a:r>
                      <a:endParaRPr kumimoji="0" lang="zh-CN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牛角面包</a:t>
                      </a: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Watermelon</a:t>
                      </a:r>
                      <a:endParaRPr kumimoji="0" lang="zh-CN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西瓜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Waffles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华夫饼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Banana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香蕉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</a:tbl>
          </a:graphicData>
        </a:graphic>
      </p:graphicFrame>
      <p:pic>
        <p:nvPicPr>
          <p:cNvPr id="5" name="Picture 53">
            <a:extLst>
              <a:ext uri="{FF2B5EF4-FFF2-40B4-BE49-F238E27FC236}">
                <a16:creationId xmlns:a16="http://schemas.microsoft.com/office/drawing/2014/main" id="{1ED65D84-B16C-686F-B360-F87A1275948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1421" y="8108291"/>
            <a:ext cx="261625" cy="26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42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8952</TotalTime>
  <Words>1389</Words>
  <Application>Microsoft Office PowerPoint</Application>
  <PresentationFormat>自定义</PresentationFormat>
  <Paragraphs>489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Euclid Circular A</vt:lpstr>
      <vt:lpstr>Source Han Sans SC Regular</vt:lpstr>
      <vt:lpstr>Arial</vt:lpstr>
      <vt:lpstr>Calibri</vt:lpstr>
      <vt:lpstr>Calibri Light</vt:lpstr>
      <vt:lpstr>Gill Sans MT</vt:lpstr>
      <vt:lpstr>Times New Roman</vt:lpstr>
      <vt:lpstr>Office 2013 - 2022 Theme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Chelsea Li</dc:creator>
  <cp:lastModifiedBy>ZHOU Qian</cp:lastModifiedBy>
  <cp:revision>854</cp:revision>
  <cp:lastPrinted>2025-02-13T08:00:18Z</cp:lastPrinted>
  <dcterms:created xsi:type="dcterms:W3CDTF">2022-10-26T06:42:30Z</dcterms:created>
  <dcterms:modified xsi:type="dcterms:W3CDTF">2025-02-13T08:01:35Z</dcterms:modified>
</cp:coreProperties>
</file>